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9" r:id="rId2"/>
  </p:sldMasterIdLst>
  <p:sldIdLst>
    <p:sldId id="370" r:id="rId3"/>
    <p:sldId id="316" r:id="rId4"/>
    <p:sldId id="358" r:id="rId5"/>
    <p:sldId id="367" r:id="rId6"/>
    <p:sldId id="359" r:id="rId7"/>
    <p:sldId id="356" r:id="rId8"/>
    <p:sldId id="357" r:id="rId9"/>
    <p:sldId id="364" r:id="rId10"/>
    <p:sldId id="353" r:id="rId11"/>
    <p:sldId id="366" r:id="rId12"/>
    <p:sldId id="340" r:id="rId13"/>
    <p:sldId id="349" r:id="rId14"/>
    <p:sldId id="371" r:id="rId15"/>
    <p:sldId id="369" r:id="rId16"/>
    <p:sldId id="360" r:id="rId17"/>
    <p:sldId id="352" r:id="rId18"/>
    <p:sldId id="361" r:id="rId19"/>
    <p:sldId id="362" r:id="rId20"/>
    <p:sldId id="363" r:id="rId21"/>
    <p:sldId id="368" r:id="rId2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9" autoAdjust="0"/>
    <p:restoredTop sz="94660"/>
  </p:normalViewPr>
  <p:slideViewPr>
    <p:cSldViewPr snapToGrid="0">
      <p:cViewPr varScale="1">
        <p:scale>
          <a:sx n="75" d="100"/>
          <a:sy n="75" d="100"/>
        </p:scale>
        <p:origin x="-7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51799"/>
            <a:ext cx="7772400" cy="697310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642166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37469"/>
            <a:ext cx="3886200" cy="2780906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9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8946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815900"/>
            <a:ext cx="3886200" cy="3802265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837471"/>
            <a:ext cx="3886200" cy="27806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9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1719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807097"/>
            <a:ext cx="3886200" cy="181128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9"/>
            <a:ext cx="3886200" cy="1833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47709"/>
            <a:ext cx="3886200" cy="181128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3807097"/>
            <a:ext cx="3886200" cy="181128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995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2" y="1825625"/>
            <a:ext cx="3019523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7" y="1825625"/>
            <a:ext cx="4725775" cy="3792538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937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88820"/>
            <a:ext cx="3886200" cy="829347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825629"/>
            <a:ext cx="3886200" cy="2963191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83432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837467"/>
            <a:ext cx="7886700" cy="21398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9"/>
            <a:ext cx="7886700" cy="1011843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977353"/>
            <a:ext cx="7886700" cy="662890"/>
          </a:xfrm>
        </p:spPr>
        <p:txBody>
          <a:bodyPr>
            <a:normAutofit/>
          </a:bodyPr>
          <a:lstStyle>
            <a:lvl1pPr marL="0" indent="0">
              <a:buNone/>
              <a:defRPr sz="15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174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4006395"/>
            <a:ext cx="3886200" cy="16117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8"/>
            <a:ext cx="7886700" cy="2075235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4006391"/>
            <a:ext cx="3886200" cy="1611772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7522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8"/>
            <a:ext cx="4970872" cy="2887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13405"/>
            <a:ext cx="4970872" cy="90476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4" y="1825624"/>
            <a:ext cx="2802707" cy="379253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51064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51799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642162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7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3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1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1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1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3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 baseline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6" y="494096"/>
            <a:ext cx="1267968" cy="12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88" y="1149416"/>
            <a:ext cx="1877568" cy="1895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7771"/>
          <a:stretch/>
        </p:blipFill>
        <p:spPr>
          <a:xfrm>
            <a:off x="-2794" y="-3048"/>
            <a:ext cx="3263645" cy="33286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61" y="2921668"/>
            <a:ext cx="2298192" cy="2694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6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D4CBAF1-F4D4-4AD0-83BD-603CE6555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87" y="298449"/>
            <a:ext cx="9147187" cy="3385857"/>
          </a:xfrm>
          <a:prstGeom prst="snip1Rect">
            <a:avLst>
              <a:gd name="adj" fmla="val 12447"/>
            </a:avLst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884085F-51E9-46F2-B612-09AB5E3BF1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5800" y="450642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ED3D3765-5007-4AEA-8AC2-AA4E756241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371703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3D5ED1C-0EB7-477A-A8F3-96C46E45F6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08" y="5933207"/>
            <a:ext cx="508884" cy="5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54280-98C9-4C96-A97C-B8F7916FF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08" y="5933207"/>
            <a:ext cx="508884" cy="5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3792750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386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792801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25625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6124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37469"/>
            <a:ext cx="3886200" cy="2780906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281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815897"/>
            <a:ext cx="3886200" cy="3802265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837467"/>
            <a:ext cx="3886200" cy="27806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25599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33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2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1833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47705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9805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019523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5" y="1825625"/>
            <a:ext cx="4725775" cy="3792538"/>
          </a:xfrm>
        </p:spPr>
        <p:txBody>
          <a:bodyPr>
            <a:normAutofit/>
          </a:bodyPr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0105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88816"/>
            <a:ext cx="3886200" cy="82934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825625"/>
            <a:ext cx="3886200" cy="2963191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7692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837467"/>
            <a:ext cx="7886700" cy="21398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5"/>
            <a:ext cx="7886700" cy="10118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977353"/>
            <a:ext cx="7886700" cy="662890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8724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4006391"/>
            <a:ext cx="3886200" cy="16117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4"/>
            <a:ext cx="7886700" cy="2075235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4006391"/>
            <a:ext cx="3886200" cy="1611772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39669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4"/>
            <a:ext cx="4970872" cy="2887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13401"/>
            <a:ext cx="4970872" cy="90476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2" y="1825624"/>
            <a:ext cx="2802707" cy="3792539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4372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3300" i="0" baseline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6" y="494096"/>
            <a:ext cx="1267968" cy="12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88" y="1149416"/>
            <a:ext cx="1877568" cy="1895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7771"/>
          <a:stretch/>
        </p:blipFill>
        <p:spPr>
          <a:xfrm>
            <a:off x="-2793" y="-3048"/>
            <a:ext cx="3263645" cy="33286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61" y="2921668"/>
            <a:ext cx="2298192" cy="2694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9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33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9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D4CBAF1-F4D4-4AD0-83BD-603CE6555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87" y="298449"/>
            <a:ext cx="9147187" cy="3385857"/>
          </a:xfrm>
          <a:prstGeom prst="snip1Rect">
            <a:avLst>
              <a:gd name="adj" fmla="val 12447"/>
            </a:avLst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884085F-51E9-46F2-B612-09AB5E3BF1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5800" y="4506427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ED3D3765-5007-4AEA-8AC2-AA4E756241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3717037"/>
            <a:ext cx="7772400" cy="697310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3D5ED1C-0EB7-477A-A8F3-96C46E45F6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08" y="5933207"/>
            <a:ext cx="508884" cy="5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54280-98C9-4C96-A97C-B8F7916FF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08" y="5933207"/>
            <a:ext cx="508884" cy="5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379275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2364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792805"/>
            <a:ext cx="3886200" cy="182557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25629"/>
            <a:ext cx="3886200" cy="182557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48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56181"/>
            <a:ext cx="78867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82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85322" y="6205396"/>
            <a:ext cx="48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2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56181"/>
            <a:ext cx="78867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82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85320" y="6205392"/>
            <a:ext cx="48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2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66A1"/>
        </a:buClr>
        <a:buFont typeface="LucidaGrande" charset="0"/>
        <a:buChar char="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LucidaGrande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.org/about/awards/index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328F1330-2317-4E29-B988-39403D1A3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57" y="3880718"/>
            <a:ext cx="8824782" cy="989187"/>
          </a:xfrm>
        </p:spPr>
        <p:txBody>
          <a:bodyPr>
            <a:normAutofit fontScale="90000"/>
          </a:bodyPr>
          <a:lstStyle/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>Professional </a:t>
            </a:r>
            <a:r>
              <a:rPr lang="es-ES" dirty="0" err="1"/>
              <a:t>Activities</a:t>
            </a:r>
            <a:r>
              <a:rPr lang="es-ES" dirty="0"/>
              <a:t> &amp;</a:t>
            </a:r>
            <a:br>
              <a:rPr lang="es-ES" dirty="0"/>
            </a:br>
            <a:r>
              <a:rPr lang="hr-HR" dirty="0"/>
              <a:t>IEEE </a:t>
            </a:r>
            <a:r>
              <a:rPr lang="en-GB" dirty="0"/>
              <a:t>Region 8 Young Professionals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7A8A24A9-868A-4F06-8036-96DA37BB7AEE}"/>
              </a:ext>
            </a:extLst>
          </p:cNvPr>
          <p:cNvSpPr txBox="1">
            <a:spLocks/>
          </p:cNvSpPr>
          <p:nvPr/>
        </p:nvSpPr>
        <p:spPr>
          <a:xfrm>
            <a:off x="207761" y="4869905"/>
            <a:ext cx="3894455" cy="98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Font typeface="LucidaGrande" charset="0"/>
              <a:buNone/>
              <a:defRPr sz="28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LucidaGrande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Courier New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hr-HR" sz="1800" b="1" i="1" u="none" strike="noStrike" kern="1200" cap="none" spc="0" normalizeH="0" baseline="0" noProof="0" dirty="0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Manuel Ballesteros Carballo</a:t>
            </a:r>
            <a:endParaRPr kumimoji="0" lang="es-ES" sz="1800" b="1" i="1" u="none" strike="noStrike" kern="1200" cap="none" spc="0" normalizeH="0" baseline="0" noProof="0" dirty="0">
              <a:ln>
                <a:noFill/>
              </a:ln>
              <a:solidFill>
                <a:srgbClr val="0066A1"/>
              </a:solidFill>
              <a:effectLst/>
              <a:uLnTx/>
              <a:uFillTx/>
              <a:latin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IEEE R8 YP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Member</a:t>
            </a: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 &amp; SCADA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Engineer</a:t>
            </a:r>
            <a:endParaRPr kumimoji="0" lang="es-ES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m.ballesteros.carballo@ieee.org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xmlns="" id="{CE2AEF80-9DA9-4BC4-892D-CB8CDA78A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134" y="5471157"/>
            <a:ext cx="7772400" cy="1275747"/>
          </a:xfrm>
        </p:spPr>
        <p:txBody>
          <a:bodyPr/>
          <a:lstStyle/>
          <a:p>
            <a:endParaRPr lang="en-US" dirty="0"/>
          </a:p>
          <a:p>
            <a:pPr algn="ctr"/>
            <a:r>
              <a:rPr lang="en-US" dirty="0"/>
              <a:t>Let's explore the IEEE YP world together</a:t>
            </a:r>
            <a:endParaRPr lang="pt-PT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098187C0-204D-41A6-B041-7B05D4FC707F}"/>
              </a:ext>
            </a:extLst>
          </p:cNvPr>
          <p:cNvSpPr txBox="1">
            <a:spLocks/>
          </p:cNvSpPr>
          <p:nvPr/>
        </p:nvSpPr>
        <p:spPr>
          <a:xfrm>
            <a:off x="4729428" y="5132522"/>
            <a:ext cx="3475006" cy="98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Font typeface="LucidaGrande" charset="0"/>
              <a:buNone/>
              <a:defRPr sz="28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LucidaGrande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Courier New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a.k.a</a:t>
            </a: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. – Professional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Development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2295173" y="5751319"/>
            <a:ext cx="45536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rgbClr val="000000"/>
                </a:solidFill>
              </a:rPr>
              <a:t>Networking</a:t>
            </a:r>
            <a:endParaRPr lang="en-GB" sz="2800" b="1" dirty="0"/>
          </a:p>
        </p:txBody>
      </p:sp>
      <p:pic>
        <p:nvPicPr>
          <p:cNvPr id="1026" name="Picture 2" descr="Networking en redes sociales | MarTech Forum">
            <a:extLst>
              <a:ext uri="{FF2B5EF4-FFF2-40B4-BE49-F238E27FC236}">
                <a16:creationId xmlns:a16="http://schemas.microsoft.com/office/drawing/2014/main" xmlns="" id="{CB799D8E-8D23-47BA-B6E9-F0A3649E4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r="5701" b="941"/>
          <a:stretch/>
        </p:blipFill>
        <p:spPr bwMode="auto">
          <a:xfrm>
            <a:off x="0" y="0"/>
            <a:ext cx="9144000" cy="56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70" y="568409"/>
            <a:ext cx="4825005" cy="5121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EF19336-8CF9-4E90-A3EB-A28A7C8EF92A}"/>
              </a:ext>
            </a:extLst>
          </p:cNvPr>
          <p:cNvSpPr txBox="1"/>
          <p:nvPr/>
        </p:nvSpPr>
        <p:spPr>
          <a:xfrm>
            <a:off x="3475344" y="5658970"/>
            <a:ext cx="2554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>
                <a:solidFill>
                  <a:srgbClr val="0066A1"/>
                </a:solidFill>
              </a:rPr>
              <a:t>ma-yp@ieeer8.org</a:t>
            </a:r>
            <a:endParaRPr lang="en-GB" sz="1600" dirty="0">
              <a:solidFill>
                <a:srgbClr val="0066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/>
              <a:t>Region 8 Young Professionals </a:t>
            </a:r>
            <a:r>
              <a:rPr lang="hr-HR" sz="3200" dirty="0" err="1"/>
              <a:t>Subcommittee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8248650" y="687097"/>
            <a:ext cx="958850" cy="356843"/>
          </a:xfrm>
        </p:spPr>
        <p:txBody>
          <a:bodyPr>
            <a:normAutofit fontScale="92500" lnSpcReduction="20000"/>
          </a:bodyPr>
          <a:lstStyle/>
          <a:p>
            <a:r>
              <a:rPr lang="hr-HR" i="0" dirty="0"/>
              <a:t>2019</a:t>
            </a:r>
            <a:endParaRPr lang="en-US" i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5415" y="1079500"/>
            <a:ext cx="9315983" cy="480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es-ES"/>
          </a:p>
        </p:txBody>
      </p:sp>
      <p:pic>
        <p:nvPicPr>
          <p:cNvPr id="6" name="Picture 3"/>
          <p:cNvPicPr/>
          <p:nvPr/>
        </p:nvPicPr>
        <p:blipFill>
          <a:blip r:embed="rId2"/>
          <a:srcRect l="4298" r="4298"/>
          <a:stretch/>
        </p:blipFill>
        <p:spPr>
          <a:xfrm>
            <a:off x="0" y="0"/>
            <a:ext cx="9143634" cy="68576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31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7776744-D25C-49D5-97D9-F4063930A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2263AED1-B65D-48C8-8A2D-209DD7641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897F24D3-EDA2-41C4-B393-677859E768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1BD8E19E-5617-4ED4-A5CF-AE61D647A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90" r="2245" b="-2"/>
          <a:stretch/>
        </p:blipFill>
        <p:spPr>
          <a:xfrm>
            <a:off x="-16778" y="928964"/>
            <a:ext cx="9286613" cy="567774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76778" y="467281"/>
            <a:ext cx="7886700" cy="553336"/>
          </a:xfrm>
        </p:spPr>
        <p:txBody>
          <a:bodyPr/>
          <a:lstStyle/>
          <a:p>
            <a:r>
              <a:rPr lang="hr-HR" sz="3200" dirty="0"/>
              <a:t>Region 8 Young Professionals </a:t>
            </a:r>
            <a:r>
              <a:rPr lang="hr-HR" sz="3200" dirty="0" err="1"/>
              <a:t>Subcommittee</a:t>
            </a:r>
            <a:endParaRPr lang="en-US" sz="3200" dirty="0"/>
          </a:p>
        </p:txBody>
      </p:sp>
      <p:sp>
        <p:nvSpPr>
          <p:cNvPr id="9" name="Text Placeholder 4"/>
          <p:cNvSpPr txBox="1">
            <a:spLocks/>
          </p:cNvSpPr>
          <p:nvPr/>
        </p:nvSpPr>
        <p:spPr>
          <a:xfrm>
            <a:off x="8083550" y="636242"/>
            <a:ext cx="820964" cy="3568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Font typeface="LucidaGrande" charset="0"/>
              <a:buNone/>
              <a:defRPr sz="24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LucidaGrande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Courier New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i="0" dirty="0" smtClean="0"/>
              <a:t>20</a:t>
            </a:r>
            <a:r>
              <a:rPr lang="es-ES" i="0" dirty="0" smtClean="0"/>
              <a:t>20</a:t>
            </a: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17848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-67112" y="589439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Motivation</a:t>
            </a:r>
            <a:endParaRPr lang="en-GB" sz="2800" b="1" dirty="0"/>
          </a:p>
        </p:txBody>
      </p:sp>
      <p:pic>
        <p:nvPicPr>
          <p:cNvPr id="3076" name="Picture 4" descr="Resultado de imagen de motivacion para el desarrollo">
            <a:extLst>
              <a:ext uri="{FF2B5EF4-FFF2-40B4-BE49-F238E27FC236}">
                <a16:creationId xmlns:a16="http://schemas.microsoft.com/office/drawing/2014/main" xmlns="" id="{3F092726-FAA3-45F2-A52E-76B41CE82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4390"/>
          <a:stretch/>
        </p:blipFill>
        <p:spPr bwMode="auto">
          <a:xfrm>
            <a:off x="-1" y="0"/>
            <a:ext cx="9144001" cy="57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5563"/>
            <a:ext cx="7886700" cy="553336"/>
          </a:xfrm>
        </p:spPr>
        <p:txBody>
          <a:bodyPr/>
          <a:lstStyle/>
          <a:p>
            <a:r>
              <a:rPr lang="hr-HR" dirty="0"/>
              <a:t>Young employees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97922" y="3033879"/>
            <a:ext cx="7768281" cy="3441060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Academy, industry, entrepreneurship</a:t>
            </a:r>
          </a:p>
          <a:p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Settling down, learning technology, tools, relations – what then?</a:t>
            </a:r>
          </a:p>
          <a:p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knowledge, technologies and products are combination of:</a:t>
            </a:r>
          </a:p>
          <a:p>
            <a:pPr lvl="2"/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Heritage (previous knowledge)</a:t>
            </a:r>
          </a:p>
          <a:p>
            <a:pPr lvl="2"/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Fresh ideas (approaches, technologies)</a:t>
            </a:r>
          </a:p>
          <a:p>
            <a:pPr lvl="2"/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opportunities (needs, market, funding sources)</a:t>
            </a:r>
          </a:p>
          <a:p>
            <a:pPr lvl="2"/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Multidisciplinarity (hot topic)</a:t>
            </a:r>
          </a:p>
          <a:p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Boosted by bringing inputs from outside the company</a:t>
            </a:r>
          </a:p>
          <a:p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step, networking and contacts</a:t>
            </a:r>
          </a:p>
          <a:p>
            <a:endParaRPr lang="hr-H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6EAFB73-0D5B-4E22-BDC5-976A3458BB5D}"/>
              </a:ext>
            </a:extLst>
          </p:cNvPr>
          <p:cNvGrpSpPr>
            <a:grpSpLocks noChangeAspect="1"/>
          </p:cNvGrpSpPr>
          <p:nvPr/>
        </p:nvGrpSpPr>
        <p:grpSpPr>
          <a:xfrm>
            <a:off x="2303715" y="1036960"/>
            <a:ext cx="4574879" cy="2039581"/>
            <a:chOff x="1721222" y="1649506"/>
            <a:chExt cx="5617884" cy="22957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C3409C73-D671-44D6-AE39-745F5BE7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21222" y="2773848"/>
              <a:ext cx="1171390" cy="11713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600FCFD-D172-4D7C-AD8B-716BD85FD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7556" y="2893379"/>
              <a:ext cx="932326" cy="93232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D19553E-9801-4CF2-BC40-A817D040F483}"/>
                </a:ext>
              </a:extLst>
            </p:cNvPr>
            <p:cNvSpPr txBox="1"/>
            <p:nvPr/>
          </p:nvSpPr>
          <p:spPr>
            <a:xfrm>
              <a:off x="3508188" y="1649506"/>
              <a:ext cx="2127624" cy="358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888888"/>
                  </a:solidFill>
                </a:rPr>
                <a:t>GRADUATION</a:t>
              </a:r>
              <a:endParaRPr lang="en-GB" sz="2400" b="1" dirty="0">
                <a:solidFill>
                  <a:srgbClr val="888888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F8B12F42-2E07-4EC6-8E93-10ED02141B96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4572001" y="2008430"/>
              <a:ext cx="0" cy="418017"/>
            </a:xfrm>
            <a:prstGeom prst="line">
              <a:avLst/>
            </a:prstGeom>
            <a:ln>
              <a:solidFill>
                <a:srgbClr val="888888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4162CF37-9EBB-4526-A20C-11815BC338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3929" y="2426447"/>
              <a:ext cx="4536142" cy="0"/>
            </a:xfrm>
            <a:prstGeom prst="line">
              <a:avLst/>
            </a:prstGeom>
            <a:ln>
              <a:solidFill>
                <a:srgbClr val="888888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33784CFF-17BC-4E8D-B641-108F679C7919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2303929" y="2426447"/>
              <a:ext cx="2988" cy="347401"/>
            </a:xfrm>
            <a:prstGeom prst="straightConnector1">
              <a:avLst/>
            </a:prstGeom>
            <a:ln>
              <a:solidFill>
                <a:srgbClr val="888888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EC3A1385-19BE-4AFF-B01B-7602DD6AED8F}"/>
                </a:ext>
              </a:extLst>
            </p:cNvPr>
            <p:cNvCxnSpPr/>
            <p:nvPr/>
          </p:nvCxnSpPr>
          <p:spPr>
            <a:xfrm>
              <a:off x="4569012" y="2405146"/>
              <a:ext cx="2988" cy="347401"/>
            </a:xfrm>
            <a:prstGeom prst="straightConnector1">
              <a:avLst/>
            </a:prstGeom>
            <a:ln>
              <a:solidFill>
                <a:srgbClr val="888888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EF2C8F3C-A920-4882-8AFF-51112E2768A7}"/>
                </a:ext>
              </a:extLst>
            </p:cNvPr>
            <p:cNvCxnSpPr/>
            <p:nvPr/>
          </p:nvCxnSpPr>
          <p:spPr>
            <a:xfrm>
              <a:off x="6831107" y="2432839"/>
              <a:ext cx="2988" cy="347401"/>
            </a:xfrm>
            <a:prstGeom prst="straightConnector1">
              <a:avLst/>
            </a:prstGeom>
            <a:ln>
              <a:solidFill>
                <a:srgbClr val="888888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15" name="Picture 4" descr="Image result for bulb icon">
              <a:extLst>
                <a:ext uri="{FF2B5EF4-FFF2-40B4-BE49-F238E27FC236}">
                  <a16:creationId xmlns:a16="http://schemas.microsoft.com/office/drawing/2014/main" xmlns="" id="{0ABB67D6-F8E7-4DB2-BB05-932328910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9084" y="2854532"/>
              <a:ext cx="1010022" cy="1010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830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2491530" y="5894396"/>
            <a:ext cx="3691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0000"/>
                </a:solidFill>
              </a:rPr>
              <a:t>Job Offer 1</a:t>
            </a:r>
            <a:endParaRPr lang="en-GB" sz="28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EB9D42B-D96B-4AD5-AE9D-46965698369F}"/>
              </a:ext>
            </a:extLst>
          </p:cNvPr>
          <p:cNvSpPr/>
          <p:nvPr/>
        </p:nvSpPr>
        <p:spPr>
          <a:xfrm>
            <a:off x="729843" y="778445"/>
            <a:ext cx="7415868" cy="4832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" sz="1400" dirty="0"/>
              <a:t>Hola Manuel</a:t>
            </a:r>
          </a:p>
          <a:p>
            <a:pPr>
              <a:spcAft>
                <a:spcPts val="0"/>
              </a:spcAft>
            </a:pPr>
            <a:endParaRPr lang="es-ES" sz="1400" dirty="0"/>
          </a:p>
          <a:p>
            <a:pPr>
              <a:spcAft>
                <a:spcPts val="0"/>
              </a:spcAft>
            </a:pPr>
            <a:r>
              <a:rPr lang="es-ES" sz="1400" dirty="0"/>
              <a:t>Seguimos con el proceso abierto, esperamos que entre tu red de contactos puedas ayudarme. </a:t>
            </a:r>
          </a:p>
          <a:p>
            <a:pPr>
              <a:spcAft>
                <a:spcPts val="0"/>
              </a:spcAft>
            </a:pPr>
            <a:endParaRPr lang="es-ES" sz="1400" dirty="0"/>
          </a:p>
          <a:p>
            <a:pPr>
              <a:spcAft>
                <a:spcPts val="0"/>
              </a:spcAft>
            </a:pPr>
            <a:r>
              <a:rPr lang="es-ES" sz="1400" dirty="0"/>
              <a:t>El trabajo consistirá principalmente en desarrollar </a:t>
            </a:r>
            <a:r>
              <a:rPr lang="es-ES" sz="1400" b="1" dirty="0"/>
              <a:t>pruebas automáticas del interfaz </a:t>
            </a:r>
            <a:r>
              <a:rPr lang="es-ES" sz="1400" dirty="0"/>
              <a:t>de usuario web. Puntualmente, podría diseñar y ejecutar pruebas manualmente.</a:t>
            </a:r>
          </a:p>
          <a:p>
            <a:pPr>
              <a:spcAft>
                <a:spcPts val="0"/>
              </a:spcAft>
            </a:pPr>
            <a:r>
              <a:rPr lang="es-ES" sz="1400" dirty="0"/>
              <a:t> </a:t>
            </a:r>
          </a:p>
          <a:p>
            <a:pPr>
              <a:spcAft>
                <a:spcPts val="0"/>
              </a:spcAft>
            </a:pPr>
            <a:r>
              <a:rPr lang="es-ES" sz="1400" dirty="0"/>
              <a:t>Por tanto, además de que el candidato debe conocer el mundo de las pruebas de SW, en esta caso es importante los siguientes conocimientos:</a:t>
            </a:r>
          </a:p>
          <a:p>
            <a:pPr>
              <a:spcAft>
                <a:spcPts val="0"/>
              </a:spcAft>
            </a:pPr>
            <a:r>
              <a:rPr lang="es-ES" sz="1400" dirty="0"/>
              <a:t> 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s-ES" sz="1400" dirty="0" err="1"/>
              <a:t>Programamming</a:t>
            </a:r>
            <a:r>
              <a:rPr lang="en-US" sz="1400" dirty="0"/>
              <a:t>:</a:t>
            </a:r>
            <a:endParaRPr lang="es-ES" sz="1400" dirty="0"/>
          </a:p>
          <a:p>
            <a:pPr marL="742950" lvl="1" indent="-285750"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s-ES" sz="1400" dirty="0"/>
              <a:t>Server/Client:</a:t>
            </a:r>
            <a:r>
              <a:rPr lang="en-US" sz="1400" dirty="0"/>
              <a:t> </a:t>
            </a:r>
            <a:endParaRPr lang="es-ES" sz="1400" dirty="0"/>
          </a:p>
          <a:p>
            <a:pPr marL="1143000" lvl="2" indent="-228600"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143000" algn="l"/>
              </a:tabLst>
            </a:pPr>
            <a:r>
              <a:rPr lang="es-ES" sz="1400" dirty="0"/>
              <a:t>C#</a:t>
            </a:r>
            <a:r>
              <a:rPr lang="en-US" sz="1400" dirty="0"/>
              <a:t> </a:t>
            </a:r>
            <a:endParaRPr lang="es-ES" sz="1400" dirty="0"/>
          </a:p>
          <a:p>
            <a:pPr marL="1143000" lvl="2" indent="-228600"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143000" algn="l"/>
              </a:tabLst>
            </a:pPr>
            <a:r>
              <a:rPr lang="en-US" sz="1400" dirty="0"/>
              <a:t>Technology WPF </a:t>
            </a:r>
            <a:endParaRPr lang="es-ES" sz="1400" dirty="0"/>
          </a:p>
          <a:p>
            <a:pPr marL="742950" lvl="1" indent="-285750"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US" sz="1400" dirty="0"/>
              <a:t>Web: </a:t>
            </a:r>
            <a:endParaRPr lang="es-ES" sz="1400" dirty="0"/>
          </a:p>
          <a:p>
            <a:pPr marL="1143000" lvl="2" indent="-228600"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143000" algn="l"/>
              </a:tabLst>
            </a:pPr>
            <a:r>
              <a:rPr lang="en-US" sz="1400" dirty="0"/>
              <a:t>Unit Test development (</a:t>
            </a:r>
            <a:r>
              <a:rPr lang="en-US" sz="1400" dirty="0" err="1"/>
              <a:t>c#</a:t>
            </a:r>
            <a:r>
              <a:rPr lang="en-US" sz="1400" dirty="0"/>
              <a:t>) (e.g. </a:t>
            </a:r>
            <a:r>
              <a:rPr lang="en-US" sz="1400" dirty="0" err="1"/>
              <a:t>NUnit</a:t>
            </a:r>
            <a:r>
              <a:rPr lang="en-US" sz="1400" dirty="0"/>
              <a:t>, </a:t>
            </a:r>
            <a:r>
              <a:rPr lang="en-US" sz="1400" dirty="0" err="1"/>
              <a:t>XUnit</a:t>
            </a:r>
            <a:r>
              <a:rPr lang="en-US" sz="1400" dirty="0"/>
              <a:t>) </a:t>
            </a:r>
            <a:endParaRPr lang="es-ES" sz="1400" dirty="0"/>
          </a:p>
          <a:p>
            <a:pPr marL="1143000" lvl="2" indent="-228600"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143000" algn="l"/>
              </a:tabLst>
            </a:pPr>
            <a:r>
              <a:rPr lang="en-US" sz="1400" dirty="0"/>
              <a:t>UI Test development (</a:t>
            </a:r>
            <a:r>
              <a:rPr lang="en-US" sz="1400" dirty="0" err="1"/>
              <a:t>javascript</a:t>
            </a:r>
            <a:r>
              <a:rPr lang="en-US" sz="1400" dirty="0"/>
              <a:t>/typescript) (e.g. Jasmine, Mocha) </a:t>
            </a:r>
            <a:endParaRPr lang="es-ES" sz="1400" dirty="0"/>
          </a:p>
          <a:p>
            <a:pPr marL="1143000" lvl="2" indent="-228600"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143000" algn="l"/>
              </a:tabLst>
            </a:pPr>
            <a:r>
              <a:rPr lang="en-US" sz="1400" dirty="0"/>
              <a:t>End to End testing (</a:t>
            </a:r>
            <a:r>
              <a:rPr lang="en-US" sz="1400" dirty="0" err="1"/>
              <a:t>angularJs</a:t>
            </a:r>
            <a:r>
              <a:rPr lang="en-US" sz="1400" dirty="0"/>
              <a:t>, angular) (e.g. Protractor) </a:t>
            </a:r>
            <a:endParaRPr lang="es-ES" sz="1400" dirty="0"/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400" dirty="0"/>
              <a:t>Automatization </a:t>
            </a:r>
            <a:endParaRPr lang="es-ES" sz="1400" dirty="0"/>
          </a:p>
          <a:p>
            <a:pPr marL="742950" lvl="1" indent="-285750"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s-ES_tradnl" sz="1400" dirty="0" err="1"/>
              <a:t>Continuous</a:t>
            </a:r>
            <a:r>
              <a:rPr lang="es-ES_tradnl" sz="1400" dirty="0"/>
              <a:t> </a:t>
            </a:r>
            <a:r>
              <a:rPr lang="es-ES_tradnl" sz="1400" dirty="0" err="1"/>
              <a:t>Integration</a:t>
            </a:r>
            <a:r>
              <a:rPr lang="es-ES_tradnl" sz="1400" dirty="0"/>
              <a:t> (</a:t>
            </a:r>
            <a:r>
              <a:rPr lang="es-ES" sz="1400" dirty="0" err="1"/>
              <a:t>e.g</a:t>
            </a:r>
            <a:r>
              <a:rPr lang="es-ES" sz="1400" dirty="0"/>
              <a:t>. Jenkins, TFS, …)</a:t>
            </a:r>
            <a:r>
              <a:rPr lang="es-ES_tradnl" sz="1400" dirty="0"/>
              <a:t> </a:t>
            </a:r>
            <a:endParaRPr lang="es-ES" sz="1400" dirty="0"/>
          </a:p>
          <a:p>
            <a:pPr marL="742950" lvl="1" indent="-285750"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s-ES_tradnl" sz="1400" dirty="0" err="1"/>
              <a:t>Version</a:t>
            </a:r>
            <a:r>
              <a:rPr lang="es-ES_tradnl" sz="1400" dirty="0"/>
              <a:t> </a:t>
            </a:r>
            <a:r>
              <a:rPr lang="es-ES_tradnl" sz="1400" dirty="0" err="1"/>
              <a:t>Deployment</a:t>
            </a:r>
            <a:r>
              <a:rPr lang="es-ES_tradnl" sz="1400" dirty="0"/>
              <a:t>(</a:t>
            </a:r>
            <a:r>
              <a:rPr lang="es-ES" sz="1400" dirty="0" err="1"/>
              <a:t>e.g</a:t>
            </a:r>
            <a:r>
              <a:rPr lang="es-ES" sz="1400" dirty="0"/>
              <a:t>. </a:t>
            </a:r>
            <a:r>
              <a:rPr lang="es-ES" sz="1400" dirty="0" err="1"/>
              <a:t>VMWare</a:t>
            </a:r>
            <a:r>
              <a:rPr lang="es-ES" sz="1400" dirty="0"/>
              <a:t>, Docker,…)</a:t>
            </a:r>
            <a:r>
              <a:rPr lang="es-ES_tradnl" sz="1400" dirty="0"/>
              <a:t> </a:t>
            </a:r>
            <a:endParaRPr lang="es-ES" sz="1400" dirty="0"/>
          </a:p>
          <a:p>
            <a:pPr>
              <a:spcAft>
                <a:spcPts val="0"/>
              </a:spcAft>
            </a:pPr>
            <a:r>
              <a:rPr lang="es-ES" sz="1400" dirty="0"/>
              <a:t>Ubicación Madrid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318CD467-D1D5-4070-8E16-B49613450591}"/>
              </a:ext>
            </a:extLst>
          </p:cNvPr>
          <p:cNvSpPr txBox="1"/>
          <p:nvPr/>
        </p:nvSpPr>
        <p:spPr>
          <a:xfrm>
            <a:off x="6677637" y="2898974"/>
            <a:ext cx="2533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What</a:t>
            </a:r>
            <a:r>
              <a:rPr lang="es-ES" b="1" dirty="0"/>
              <a:t> I </a:t>
            </a:r>
            <a:r>
              <a:rPr lang="es-ES" b="1" dirty="0" err="1"/>
              <a:t>know</a:t>
            </a:r>
            <a:r>
              <a:rPr lang="es-ES" b="1" dirty="0"/>
              <a:t> </a:t>
            </a:r>
            <a:r>
              <a:rPr lang="es-ES" b="1" dirty="0" err="1"/>
              <a:t>asking</a:t>
            </a:r>
            <a:r>
              <a:rPr lang="es-ES" b="1" dirty="0"/>
              <a:t> </a:t>
            </a:r>
            <a:r>
              <a:rPr lang="es-ES" b="1" dirty="0" err="1"/>
              <a:t>it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28.000€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by objectives in a consolidated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overtime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Engineers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9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-67112" y="58943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0000"/>
                </a:solidFill>
              </a:rPr>
              <a:t>Job Offer 2</a:t>
            </a:r>
            <a:endParaRPr lang="en-GB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AA433BB-612F-4E1A-9C16-863BFE86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09" y="332736"/>
            <a:ext cx="5111429" cy="43043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1AA26D59-35AC-49BF-B219-B44FFAA2E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8094"/>
            <a:ext cx="4743450" cy="1095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C89690F-B7D0-404E-AB2E-D195DE3DC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8" y="4478094"/>
            <a:ext cx="4800592" cy="1419223"/>
          </a:xfrm>
          <a:prstGeom prst="rect">
            <a:avLst/>
          </a:prstGeom>
        </p:spPr>
      </p:pic>
      <p:pic>
        <p:nvPicPr>
          <p:cNvPr id="5126" name="Picture 6" descr="Resultado de imagen de linkedin">
            <a:extLst>
              <a:ext uri="{FF2B5EF4-FFF2-40B4-BE49-F238E27FC236}">
                <a16:creationId xmlns:a16="http://schemas.microsoft.com/office/drawing/2014/main" xmlns="" id="{00DEC1D1-1B98-44BE-B0A2-22580F4B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19" y="637563"/>
            <a:ext cx="2831943" cy="93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7A95ABCF-28C2-4FC2-9CA3-6F08A4E701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1" t="4547" r="19564" b="36514"/>
          <a:stretch/>
        </p:blipFill>
        <p:spPr>
          <a:xfrm rot="16200000">
            <a:off x="2079044" y="1699373"/>
            <a:ext cx="4030353" cy="37251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2EC2BA4F-7924-42CE-94B7-86C0F8523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4282" y="0"/>
            <a:ext cx="10253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DFFE6A42-CB1E-403C-B74B-031B0CB16ECB}"/>
              </a:ext>
            </a:extLst>
          </p:cNvPr>
          <p:cNvSpPr txBox="1">
            <a:spLocks/>
          </p:cNvSpPr>
          <p:nvPr/>
        </p:nvSpPr>
        <p:spPr>
          <a:xfrm>
            <a:off x="365030" y="603948"/>
            <a:ext cx="7772400" cy="7350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dirty="0">
                <a:solidFill>
                  <a:schemeClr val="accent1"/>
                </a:solidFill>
              </a:rPr>
              <a:t>What </a:t>
            </a:r>
            <a:r>
              <a:rPr lang="hr-HR" sz="4500" dirty="0" err="1">
                <a:solidFill>
                  <a:schemeClr val="accent1"/>
                </a:solidFill>
              </a:rPr>
              <a:t>sorcery</a:t>
            </a:r>
            <a:r>
              <a:rPr lang="hr-HR" sz="4500" dirty="0">
                <a:solidFill>
                  <a:schemeClr val="accent1"/>
                </a:solidFill>
              </a:rPr>
              <a:t> </a:t>
            </a:r>
            <a:r>
              <a:rPr lang="hr-HR" sz="4500" dirty="0" err="1">
                <a:solidFill>
                  <a:schemeClr val="accent1"/>
                </a:solidFill>
              </a:rPr>
              <a:t>is</a:t>
            </a:r>
            <a:r>
              <a:rPr lang="hr-HR" sz="4500" dirty="0">
                <a:solidFill>
                  <a:schemeClr val="accent1"/>
                </a:solidFill>
              </a:rPr>
              <a:t> </a:t>
            </a:r>
            <a:r>
              <a:rPr lang="hr-HR" sz="4500" dirty="0" err="1">
                <a:solidFill>
                  <a:schemeClr val="accent1"/>
                </a:solidFill>
              </a:rPr>
              <a:t>this</a:t>
            </a:r>
            <a:r>
              <a:rPr lang="en-US" sz="4500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E8FAFA"/>
              </a:clrFrom>
              <a:clrTo>
                <a:srgbClr val="E8FAF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2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979" y="3925925"/>
            <a:ext cx="3716040" cy="212345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7642F48F-EEE7-4B4F-AA26-DBE5917D59B5}"/>
              </a:ext>
            </a:extLst>
          </p:cNvPr>
          <p:cNvSpPr/>
          <p:nvPr/>
        </p:nvSpPr>
        <p:spPr>
          <a:xfrm>
            <a:off x="373576" y="3289094"/>
            <a:ext cx="4135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From the first degree up to </a:t>
            </a:r>
            <a:r>
              <a:rPr lang="en-GB" sz="2000" b="1" dirty="0">
                <a:solidFill>
                  <a:srgbClr val="7030A0"/>
                </a:solidFill>
              </a:rPr>
              <a:t>15 years </a:t>
            </a:r>
            <a:r>
              <a:rPr lang="en-GB" dirty="0">
                <a:solidFill>
                  <a:srgbClr val="000000"/>
                </a:solidFill>
              </a:rPr>
              <a:t>later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B75D8CD3-BAD9-40CE-851A-83B411E2175A}"/>
              </a:ext>
            </a:extLst>
          </p:cNvPr>
          <p:cNvSpPr/>
          <p:nvPr/>
        </p:nvSpPr>
        <p:spPr>
          <a:xfrm>
            <a:off x="5734377" y="3240187"/>
            <a:ext cx="237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Develop your Soft Skills</a:t>
            </a:r>
            <a:endParaRPr lang="en-GB" dirty="0"/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xmlns="" id="{75E8BD95-4AC2-4BB1-9BAC-37CB8574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322" y="1537006"/>
            <a:ext cx="3276213" cy="1399712"/>
          </a:xfrm>
        </p:spPr>
        <p:txBody>
          <a:bodyPr/>
          <a:lstStyle/>
          <a:p>
            <a:r>
              <a:rPr lang="en-US" sz="4400" dirty="0"/>
              <a:t>Professional</a:t>
            </a:r>
            <a:br>
              <a:rPr lang="en-US" sz="4400" dirty="0"/>
            </a:br>
            <a:r>
              <a:rPr lang="en-US" sz="4400" dirty="0"/>
              <a:t> Activities</a:t>
            </a:r>
            <a:endParaRPr lang="es-ES" sz="4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0F70CB62-104D-46B2-A549-2AC31A3E8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80" y="1537006"/>
            <a:ext cx="2743200" cy="16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5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328F1330-2317-4E29-B988-39403D1A3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57" y="3880718"/>
            <a:ext cx="8824782" cy="989187"/>
          </a:xfrm>
        </p:spPr>
        <p:txBody>
          <a:bodyPr>
            <a:normAutofit fontScale="90000"/>
          </a:bodyPr>
          <a:lstStyle/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>Professional </a:t>
            </a:r>
            <a:r>
              <a:rPr lang="es-ES" dirty="0" err="1"/>
              <a:t>Activities</a:t>
            </a:r>
            <a:r>
              <a:rPr lang="es-ES" dirty="0"/>
              <a:t> &amp;</a:t>
            </a:r>
            <a:br>
              <a:rPr lang="es-ES" dirty="0"/>
            </a:br>
            <a:r>
              <a:rPr lang="hr-HR" dirty="0"/>
              <a:t>IEEE </a:t>
            </a:r>
            <a:r>
              <a:rPr lang="en-GB" dirty="0"/>
              <a:t>Region 8 Young Professionals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7A8A24A9-868A-4F06-8036-96DA37BB7AEE}"/>
              </a:ext>
            </a:extLst>
          </p:cNvPr>
          <p:cNvSpPr txBox="1">
            <a:spLocks/>
          </p:cNvSpPr>
          <p:nvPr/>
        </p:nvSpPr>
        <p:spPr>
          <a:xfrm>
            <a:off x="207761" y="4869905"/>
            <a:ext cx="3894455" cy="98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Font typeface="LucidaGrande" charset="0"/>
              <a:buNone/>
              <a:defRPr sz="28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LucidaGrande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Courier New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hr-HR" sz="1800" b="1" i="1" u="none" strike="noStrike" kern="1200" cap="none" spc="0" normalizeH="0" baseline="0" noProof="0" dirty="0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Manuel Ballesteros Carballo</a:t>
            </a:r>
            <a:endParaRPr kumimoji="0" lang="es-ES" sz="1800" b="1" i="1" u="none" strike="noStrike" kern="1200" cap="none" spc="0" normalizeH="0" baseline="0" noProof="0" dirty="0">
              <a:ln>
                <a:noFill/>
              </a:ln>
              <a:solidFill>
                <a:srgbClr val="0066A1"/>
              </a:solidFill>
              <a:effectLst/>
              <a:uLnTx/>
              <a:uFillTx/>
              <a:latin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IEEE R8 YP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Member</a:t>
            </a: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 &amp; SCADA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Engineer</a:t>
            </a:r>
            <a:endParaRPr kumimoji="0" lang="es-ES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m.ballesteros.carballo@ieee.org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xmlns="" id="{CE2AEF80-9DA9-4BC4-892D-CB8CDA78A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134" y="5471157"/>
            <a:ext cx="7772400" cy="1275747"/>
          </a:xfrm>
        </p:spPr>
        <p:txBody>
          <a:bodyPr/>
          <a:lstStyle/>
          <a:p>
            <a:endParaRPr lang="en-US" dirty="0"/>
          </a:p>
          <a:p>
            <a:pPr algn="ctr"/>
            <a:r>
              <a:rPr lang="en-US" dirty="0"/>
              <a:t>Let's explore the IEEE YP world together</a:t>
            </a:r>
            <a:endParaRPr lang="pt-PT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098187C0-204D-41A6-B041-7B05D4FC707F}"/>
              </a:ext>
            </a:extLst>
          </p:cNvPr>
          <p:cNvSpPr txBox="1">
            <a:spLocks/>
          </p:cNvSpPr>
          <p:nvPr/>
        </p:nvSpPr>
        <p:spPr>
          <a:xfrm>
            <a:off x="4729428" y="5132522"/>
            <a:ext cx="3475006" cy="98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Font typeface="LucidaGrande" charset="0"/>
              <a:buNone/>
              <a:defRPr sz="28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LucidaGrande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Courier New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a.k.a</a:t>
            </a: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. – Professional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Development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47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A2FAAA3-4C6A-49FC-AEF5-1FED892C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80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-67112" y="58943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0000"/>
                </a:solidFill>
              </a:rPr>
              <a:t>Manager vs Leader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901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genglobal.org/sites/default/files/styles/logo_image/public/GE_WEEK.png?itok=brJwfYT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070" y="2995196"/>
            <a:ext cx="2445119" cy="81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94" t="-6620" r="6010" b="-2544"/>
          <a:stretch/>
        </p:blipFill>
        <p:spPr>
          <a:xfrm>
            <a:off x="0" y="0"/>
            <a:ext cx="9143999" cy="39011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96266" y="4777135"/>
            <a:ext cx="5147734" cy="1378932"/>
          </a:xfrm>
        </p:spPr>
        <p:txBody>
          <a:bodyPr>
            <a:normAutofit fontScale="92500" lnSpcReduction="20000"/>
          </a:bodyPr>
          <a:lstStyle/>
          <a:p>
            <a:r>
              <a:rPr lang="hr-HR" sz="2000" dirty="0"/>
              <a:t>Power and </a:t>
            </a:r>
            <a:r>
              <a:rPr lang="es-ES" sz="2000" dirty="0"/>
              <a:t>E</a:t>
            </a:r>
            <a:r>
              <a:rPr lang="hr-HR" sz="2000" dirty="0"/>
              <a:t>nergy sector (initially)</a:t>
            </a:r>
          </a:p>
          <a:p>
            <a:r>
              <a:rPr lang="hr-HR" sz="2000" dirty="0"/>
              <a:t>Pilot </a:t>
            </a:r>
            <a:r>
              <a:rPr lang="hr-HR" sz="2000" dirty="0" err="1"/>
              <a:t>in</a:t>
            </a:r>
            <a:r>
              <a:rPr lang="hr-HR" sz="2000" dirty="0"/>
              <a:t> </a:t>
            </a:r>
            <a:r>
              <a:rPr lang="hr-HR" sz="2000" dirty="0" err="1"/>
              <a:t>Germany</a:t>
            </a:r>
            <a:r>
              <a:rPr lang="hr-HR" sz="2000" dirty="0"/>
              <a:t> </a:t>
            </a:r>
            <a:r>
              <a:rPr lang="hr-HR" sz="2000" dirty="0" err="1"/>
              <a:t>and</a:t>
            </a:r>
            <a:r>
              <a:rPr lang="hr-HR" sz="2000" dirty="0"/>
              <a:t> </a:t>
            </a:r>
            <a:r>
              <a:rPr lang="hr-HR" sz="2000" dirty="0" err="1"/>
              <a:t>Italy</a:t>
            </a:r>
            <a:endParaRPr lang="hr-HR" sz="2000" dirty="0"/>
          </a:p>
          <a:p>
            <a:r>
              <a:rPr lang="hr-HR" sz="2000" dirty="0"/>
              <a:t>Company / </a:t>
            </a:r>
            <a:r>
              <a:rPr lang="es-ES" sz="2000" dirty="0"/>
              <a:t>U</a:t>
            </a:r>
            <a:r>
              <a:rPr lang="hr-HR" sz="2000" dirty="0"/>
              <a:t>niversity</a:t>
            </a:r>
            <a:endParaRPr lang="es-ES" sz="2000" dirty="0"/>
          </a:p>
          <a:p>
            <a:r>
              <a:rPr lang="es-ES" sz="2000" dirty="0" err="1"/>
              <a:t>Tailored</a:t>
            </a:r>
            <a:r>
              <a:rPr lang="es-ES" sz="2000" dirty="0"/>
              <a:t> </a:t>
            </a:r>
            <a:r>
              <a:rPr lang="es-ES" sz="2000" dirty="0" err="1"/>
              <a:t>industry</a:t>
            </a:r>
            <a:r>
              <a:rPr lang="es-ES" sz="2000" dirty="0"/>
              <a:t> YP</a:t>
            </a:r>
            <a:endParaRPr lang="hr-HR" sz="20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89467" y="4466158"/>
            <a:ext cx="8134350" cy="4276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hr-H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4FCA13C1-D45A-4476-B8F8-FD0A4906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92" y="4120805"/>
            <a:ext cx="7886700" cy="553336"/>
          </a:xfrm>
        </p:spPr>
        <p:txBody>
          <a:bodyPr/>
          <a:lstStyle/>
          <a:p>
            <a:r>
              <a:rPr lang="en-US" dirty="0"/>
              <a:t>Distinguished Lecturers to companies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568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-142613" y="5793728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b="1" dirty="0" err="1">
                <a:solidFill>
                  <a:srgbClr val="000000"/>
                </a:solidFill>
              </a:rPr>
              <a:t>Entrepeneurship</a:t>
            </a:r>
            <a:endParaRPr lang="en-GB" sz="2800" b="1" dirty="0"/>
          </a:p>
        </p:txBody>
      </p:sp>
      <p:pic>
        <p:nvPicPr>
          <p:cNvPr id="2050" name="Picture 2" descr="Resultado de imagen de boy rocket">
            <a:extLst>
              <a:ext uri="{FF2B5EF4-FFF2-40B4-BE49-F238E27FC236}">
                <a16:creationId xmlns:a16="http://schemas.microsoft.com/office/drawing/2014/main" xmlns="" id="{9303B6C4-FD27-4A01-9B48-E274C8D86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8755"/>
            <a:ext cx="9269835" cy="661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09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383" y="1213520"/>
            <a:ext cx="7886700" cy="422999"/>
          </a:xfrm>
        </p:spPr>
        <p:txBody>
          <a:bodyPr/>
          <a:lstStyle/>
          <a:p>
            <a:r>
              <a:rPr lang="hr-H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Technical entrepreneurship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06" y="1722315"/>
            <a:ext cx="7256477" cy="304620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366" y="4854318"/>
            <a:ext cx="5147734" cy="1697770"/>
          </a:xfrm>
        </p:spPr>
        <p:txBody>
          <a:bodyPr>
            <a:normAutofit/>
          </a:bodyPr>
          <a:lstStyle/>
          <a:p>
            <a:r>
              <a:rPr lang="hr-HR" sz="1800" dirty="0" err="1"/>
              <a:t>Together</a:t>
            </a:r>
            <a:r>
              <a:rPr lang="hr-HR" sz="1800" dirty="0"/>
              <a:t> </a:t>
            </a:r>
            <a:r>
              <a:rPr lang="hr-HR" sz="1800" dirty="0" err="1"/>
              <a:t>with</a:t>
            </a:r>
            <a:r>
              <a:rPr lang="hr-HR" sz="1800" dirty="0"/>
              <a:t> R8 PEA, </a:t>
            </a:r>
            <a:r>
              <a:rPr lang="hr-HR" sz="1800" dirty="0" err="1"/>
              <a:t>collaboration</a:t>
            </a:r>
            <a:r>
              <a:rPr lang="hr-HR" sz="1800" dirty="0"/>
              <a:t> </a:t>
            </a:r>
            <a:r>
              <a:rPr lang="hr-HR" sz="1800" dirty="0" err="1"/>
              <a:t>with</a:t>
            </a:r>
            <a:r>
              <a:rPr lang="hr-HR" sz="1800" dirty="0"/>
              <a:t> </a:t>
            </a:r>
            <a:r>
              <a:rPr lang="hr-HR" sz="1800" dirty="0" err="1"/>
              <a:t>AfI</a:t>
            </a:r>
            <a:r>
              <a:rPr lang="hr-HR" sz="1800" dirty="0"/>
              <a:t> &amp; SAC</a:t>
            </a:r>
          </a:p>
          <a:p>
            <a:r>
              <a:rPr lang="hr-HR" sz="1800" dirty="0"/>
              <a:t>110 </a:t>
            </a:r>
            <a:r>
              <a:rPr lang="hr-HR" sz="1800" dirty="0" err="1"/>
              <a:t>ambassadors</a:t>
            </a:r>
            <a:r>
              <a:rPr lang="hr-HR" sz="1800" dirty="0"/>
              <a:t> </a:t>
            </a:r>
            <a:r>
              <a:rPr lang="hr-HR" sz="1800" dirty="0" err="1"/>
              <a:t>from</a:t>
            </a:r>
            <a:r>
              <a:rPr lang="hr-HR" sz="1800" dirty="0"/>
              <a:t> 35 </a:t>
            </a:r>
            <a:r>
              <a:rPr lang="hr-HR" sz="1800" dirty="0" err="1"/>
              <a:t>sections</a:t>
            </a:r>
            <a:r>
              <a:rPr lang="hr-HR" sz="1800" dirty="0"/>
              <a:t> </a:t>
            </a:r>
            <a:r>
              <a:rPr lang="hr-HR" sz="1800" dirty="0">
                <a:sym typeface="Wingdings" panose="05000000000000000000" pitchFamily="2" charset="2"/>
              </a:rPr>
              <a:t> </a:t>
            </a:r>
            <a:r>
              <a:rPr lang="hr-HR" sz="1800" dirty="0" err="1">
                <a:sym typeface="Wingdings" panose="05000000000000000000" pitchFamily="2" charset="2"/>
              </a:rPr>
              <a:t>s</a:t>
            </a:r>
            <a:r>
              <a:rPr lang="hr-HR" sz="1800" dirty="0" err="1"/>
              <a:t>elected</a:t>
            </a:r>
            <a:r>
              <a:rPr lang="hr-HR" sz="1800" dirty="0"/>
              <a:t> 50+</a:t>
            </a:r>
          </a:p>
          <a:p>
            <a:r>
              <a:rPr lang="hr-HR" sz="1800" dirty="0" err="1"/>
              <a:t>Pitching</a:t>
            </a:r>
            <a:r>
              <a:rPr lang="hr-HR" sz="1800" dirty="0"/>
              <a:t> </a:t>
            </a:r>
            <a:r>
              <a:rPr lang="hr-HR" sz="1800" dirty="0" err="1"/>
              <a:t>competitions</a:t>
            </a:r>
            <a:r>
              <a:rPr lang="hr-HR" sz="1800" dirty="0"/>
              <a:t> </a:t>
            </a:r>
            <a:r>
              <a:rPr lang="hr-HR" sz="1800" dirty="0" err="1"/>
              <a:t>during</a:t>
            </a:r>
            <a:r>
              <a:rPr lang="hr-HR" sz="1800" dirty="0"/>
              <a:t> GEW (Nov. 18-24)</a:t>
            </a:r>
          </a:p>
          <a:p>
            <a:r>
              <a:rPr lang="hr-HR" sz="1800" dirty="0" err="1"/>
              <a:t>Finals</a:t>
            </a:r>
            <a:r>
              <a:rPr lang="hr-HR" sz="1800" dirty="0"/>
              <a:t> at SYP 2020</a:t>
            </a:r>
            <a:endParaRPr lang="en-US" sz="2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28650" y="568071"/>
            <a:ext cx="78867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hr-H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R8 Entrepreneurship Initiative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2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3" y="764958"/>
            <a:ext cx="4182534" cy="553336"/>
          </a:xfrm>
        </p:spPr>
        <p:txBody>
          <a:bodyPr/>
          <a:lstStyle/>
          <a:p>
            <a:r>
              <a:rPr lang="es-ES" sz="3200" dirty="0" err="1"/>
              <a:t>Talspreneur</a:t>
            </a:r>
            <a:r>
              <a:rPr lang="es-ES" sz="3200" dirty="0"/>
              <a:t> &amp; </a:t>
            </a:r>
            <a:r>
              <a:rPr lang="es-ES" sz="3200" dirty="0" err="1"/>
              <a:t>YPitch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02" y="3124197"/>
            <a:ext cx="3328002" cy="18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2" y="3136463"/>
            <a:ext cx="2808000" cy="1871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56" y="1460111"/>
            <a:ext cx="2390327" cy="1597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52" y="1460111"/>
            <a:ext cx="2130416" cy="1597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0" y="1460111"/>
            <a:ext cx="4107078" cy="15978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960" y="3124198"/>
            <a:ext cx="2496000" cy="1872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76576" y="5846790"/>
            <a:ext cx="914400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426860" y="5846789"/>
            <a:ext cx="1531100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xmlns="" id="{CC54F806-8F33-4619-8925-43B17852C9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2" y="5074737"/>
            <a:ext cx="3631203" cy="15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8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de creativity">
            <a:extLst>
              <a:ext uri="{FF2B5EF4-FFF2-40B4-BE49-F238E27FC236}">
                <a16:creationId xmlns:a16="http://schemas.microsoft.com/office/drawing/2014/main" xmlns="" id="{FFE98E86-BBE3-4D2A-83B1-49125595C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4" r="11844" b="2169"/>
          <a:stretch/>
        </p:blipFill>
        <p:spPr bwMode="auto">
          <a:xfrm>
            <a:off x="0" y="-848391"/>
            <a:ext cx="9144000" cy="67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865E1E83-255B-4E84-A755-701868300E0E}"/>
              </a:ext>
            </a:extLst>
          </p:cNvPr>
          <p:cNvSpPr/>
          <p:nvPr/>
        </p:nvSpPr>
        <p:spPr>
          <a:xfrm>
            <a:off x="3540154" y="5979145"/>
            <a:ext cx="2063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</a:rPr>
              <a:t>Creativity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2185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762" y="1244079"/>
            <a:ext cx="7886700" cy="553336"/>
          </a:xfrm>
        </p:spPr>
        <p:txBody>
          <a:bodyPr/>
          <a:lstStyle/>
          <a:p>
            <a:r>
              <a:rPr lang="es-ES" dirty="0" err="1"/>
              <a:t>Creativity</a:t>
            </a:r>
            <a:endParaRPr lang="en-US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3" y="2994870"/>
            <a:ext cx="1831069" cy="1105894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3"/>
          <p:cNvSpPr txBox="1">
            <a:spLocks/>
          </p:cNvSpPr>
          <p:nvPr/>
        </p:nvSpPr>
        <p:spPr>
          <a:xfrm>
            <a:off x="3548542" y="2631400"/>
            <a:ext cx="5710107" cy="18334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Font typeface="LucidaGrande" charset="0"/>
              <a:buChar char="▸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LucidaGrande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Courier New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Awards IEEE - Loyalty and recognition</a:t>
            </a:r>
          </a:p>
          <a:p>
            <a:pPr marL="0" indent="0">
              <a:buNone/>
            </a:pPr>
            <a:r>
              <a:rPr lang="es-ES" u="sng" dirty="0">
                <a:hlinkClick r:id="rId3"/>
              </a:rPr>
              <a:t>https://www.ieee.org/about/awards/index.html</a:t>
            </a:r>
            <a:r>
              <a:rPr lang="es-ES" dirty="0"/>
              <a:t> 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r>
              <a:rPr lang="pt-P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Contribute to your personal development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7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1821</TotalTime>
  <Words>290</Words>
  <Application>Microsoft Office PowerPoint</Application>
  <PresentationFormat>Presentación en pantalla (4:3)</PresentationFormat>
  <Paragraphs>83</Paragraphs>
  <Slides>20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2" baseType="lpstr">
      <vt:lpstr>1_Theme 1</vt:lpstr>
      <vt:lpstr>Theme 1</vt:lpstr>
      <vt:lpstr>  Professional Activities &amp; IEEE Region 8 Young Professionals</vt:lpstr>
      <vt:lpstr>Professional  Activities</vt:lpstr>
      <vt:lpstr>Presentación de PowerPoint</vt:lpstr>
      <vt:lpstr>Distinguished Lecturers to companies</vt:lpstr>
      <vt:lpstr>Presentación de PowerPoint</vt:lpstr>
      <vt:lpstr>- Technical entrepreneurship</vt:lpstr>
      <vt:lpstr>Talspreneur &amp; YPitch</vt:lpstr>
      <vt:lpstr>Presentación de PowerPoint</vt:lpstr>
      <vt:lpstr>Creativity</vt:lpstr>
      <vt:lpstr>Presentación de PowerPoint</vt:lpstr>
      <vt:lpstr>Presentación de PowerPoint</vt:lpstr>
      <vt:lpstr>Region 8 Young Professionals Subcommittee</vt:lpstr>
      <vt:lpstr>Presentación de PowerPoint</vt:lpstr>
      <vt:lpstr>Region 8 Young Professionals Subcommittee</vt:lpstr>
      <vt:lpstr>Presentación de PowerPoint</vt:lpstr>
      <vt:lpstr>Young employees</vt:lpstr>
      <vt:lpstr>Presentación de PowerPoint</vt:lpstr>
      <vt:lpstr>Presentación de PowerPoint</vt:lpstr>
      <vt:lpstr>Presentación de PowerPoint</vt:lpstr>
      <vt:lpstr>  Professional Activities &amp; IEEE Region 8 Young Professionals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Jacinto Junquera</dc:creator>
  <cp:lastModifiedBy>IGEE</cp:lastModifiedBy>
  <cp:revision>18</cp:revision>
  <dcterms:created xsi:type="dcterms:W3CDTF">2020-04-04T15:36:24Z</dcterms:created>
  <dcterms:modified xsi:type="dcterms:W3CDTF">2020-04-06T14:19:57Z</dcterms:modified>
</cp:coreProperties>
</file>